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59" r:id="rId6"/>
    <p:sldId id="304" r:id="rId7"/>
    <p:sldId id="313" r:id="rId8"/>
    <p:sldId id="314" r:id="rId9"/>
    <p:sldId id="312" r:id="rId10"/>
    <p:sldId id="260" r:id="rId11"/>
    <p:sldId id="263" r:id="rId12"/>
    <p:sldId id="306" r:id="rId13"/>
    <p:sldId id="268" r:id="rId14"/>
    <p:sldId id="307" r:id="rId15"/>
    <p:sldId id="309" r:id="rId16"/>
    <p:sldId id="310" r:id="rId17"/>
    <p:sldId id="315" r:id="rId18"/>
    <p:sldId id="311" r:id="rId19"/>
    <p:sldId id="261" r:id="rId20"/>
    <p:sldId id="284" r:id="rId2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Josefin Sans" panose="020B0604020202020204" charset="0"/>
      <p:regular r:id="rId27"/>
      <p:bold r:id="rId28"/>
      <p:italic r:id="rId29"/>
      <p:boldItalic r:id="rId30"/>
    </p:embeddedFont>
    <p:embeddedFont>
      <p:font typeface="Oswald Regular" panose="020B0604020202020204" charset="0"/>
      <p:regular r:id="rId31"/>
      <p:bold r:id="rId32"/>
    </p:embeddedFont>
    <p:embeddedFont>
      <p:font typeface="Roboto Slab Regular" panose="020B0604020202020204" charset="0"/>
      <p:regular r:id="rId33"/>
      <p:bold r:id="rId34"/>
    </p:embeddedFont>
    <p:embeddedFont>
      <p:font typeface="Source Code Pro" panose="020B0509030403020204" pitchFamily="49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9E9B"/>
    <a:srgbClr val="9E8D85"/>
    <a:srgbClr val="EBE1DC"/>
    <a:srgbClr val="666D65"/>
    <a:srgbClr val="334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540b6adc3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540b6adc3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540b6adc3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540b6adc3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46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5320d76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5320d76d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351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5320d76d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5320d76d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232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540b6adc3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540b6adc3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809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540b6adc3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540b6adc3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43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540b6adc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540b6adc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98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540b6adc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540b6adc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40b6adc3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40b6adc3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40b6ad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40b6ad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40b6ad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40b6ad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3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5320d76d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5320d76d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9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540b6adc3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540b6adc3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014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40b6ad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40b6ad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5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solidFill>
          <a:srgbClr val="F6F2E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713925" y="1982625"/>
            <a:ext cx="7716300" cy="10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3017900" y="17427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14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1_1_1_2_1_1_1_1_1_1_1">
    <p:bg>
      <p:bgPr>
        <a:solidFill>
          <a:srgbClr val="F6F2E9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 flipH="1">
            <a:off x="3546450" y="-227675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ctrTitle" idx="2"/>
          </p:nvPr>
        </p:nvSpPr>
        <p:spPr>
          <a:xfrm flipH="1">
            <a:off x="5405875" y="1921150"/>
            <a:ext cx="3375300" cy="10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1_1_1_2_1_1_1_1_1_1_1_1">
    <p:bg>
      <p:bgPr>
        <a:solidFill>
          <a:srgbClr val="F6F2E9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hasCustomPrompt="1"/>
          </p:nvPr>
        </p:nvSpPr>
        <p:spPr>
          <a:xfrm>
            <a:off x="3546450" y="3843188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2"/>
          <p:cNvSpPr txBox="1">
            <a:spLocks noGrp="1"/>
          </p:cNvSpPr>
          <p:nvPr>
            <p:ph type="ctrTitle" idx="2"/>
          </p:nvPr>
        </p:nvSpPr>
        <p:spPr>
          <a:xfrm>
            <a:off x="181650" y="2027175"/>
            <a:ext cx="3364800" cy="10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1">
  <p:cSld name="CUSTOM_1_1_1_2_1_1_1_1_1_1_1_1_1_2">
    <p:bg>
      <p:bgPr>
        <a:solidFill>
          <a:srgbClr val="F6F2E9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90" name="Google Shape;90;p13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3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 flipH="1">
            <a:off x="2454600" y="3214475"/>
            <a:ext cx="3137100" cy="13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 1 1 1 1 1 1 1 1 1 1 1 1 1 1">
  <p:cSld name="CUSTOM_1_1_1_2_1_1_1_1_1_1_1_1_1_1_1_1_1">
    <p:bg>
      <p:bgPr>
        <a:solidFill>
          <a:srgbClr val="F6F2E9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ctrTitle"/>
          </p:nvPr>
        </p:nvSpPr>
        <p:spPr>
          <a:xfrm flipH="1">
            <a:off x="713925" y="1534200"/>
            <a:ext cx="7716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 flipH="1">
            <a:off x="3017897" y="2204700"/>
            <a:ext cx="31083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7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_1_1_2_1_1_1_1_1_1_1_1_1_3_3">
    <p:bg>
      <p:bgPr>
        <a:solidFill>
          <a:srgbClr val="F6F2E9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2310325" y="1492600"/>
            <a:ext cx="4523700" cy="36507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/>
          </p:nvPr>
        </p:nvSpPr>
        <p:spPr>
          <a:xfrm flipH="1">
            <a:off x="713925" y="2117550"/>
            <a:ext cx="7716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6000"/>
              <a:buNone/>
              <a:defRPr sz="6000">
                <a:solidFill>
                  <a:srgbClr val="F6F2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5200"/>
              <a:buNone/>
              <a:defRPr sz="5200">
                <a:solidFill>
                  <a:srgbClr val="F6F2E9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1"/>
          </p:nvPr>
        </p:nvSpPr>
        <p:spPr>
          <a:xfrm flipH="1">
            <a:off x="3017897" y="2788050"/>
            <a:ext cx="31083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000"/>
              <a:buNone/>
              <a:defRPr>
                <a:solidFill>
                  <a:srgbClr val="F6F2E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1400"/>
              <a:buNone/>
              <a:defRPr sz="1400">
                <a:solidFill>
                  <a:srgbClr val="F6F2E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_1_1_2_1_1_1_1_1_1_1_1_1_3_1">
    <p:bg>
      <p:bgPr>
        <a:noFill/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CUSTOM_1_1_2">
    <p:bg>
      <p:bgPr>
        <a:solidFill>
          <a:srgbClr val="F6F2E9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2"/>
          </p:nvPr>
        </p:nvSpPr>
        <p:spPr>
          <a:xfrm>
            <a:off x="2820963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820974" y="12942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3" hasCustomPrompt="1"/>
          </p:nvPr>
        </p:nvSpPr>
        <p:spPr>
          <a:xfrm>
            <a:off x="1586372" y="61255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4"/>
          </p:nvPr>
        </p:nvSpPr>
        <p:spPr>
          <a:xfrm>
            <a:off x="2820963" y="25268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5"/>
          </p:nvPr>
        </p:nvSpPr>
        <p:spPr>
          <a:xfrm>
            <a:off x="2820974" y="27600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6" hasCustomPrompt="1"/>
          </p:nvPr>
        </p:nvSpPr>
        <p:spPr>
          <a:xfrm>
            <a:off x="1586372" y="20783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7"/>
          </p:nvPr>
        </p:nvSpPr>
        <p:spPr>
          <a:xfrm>
            <a:off x="2820963" y="39999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8"/>
          </p:nvPr>
        </p:nvSpPr>
        <p:spPr>
          <a:xfrm>
            <a:off x="2820974" y="42331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9" hasCustomPrompt="1"/>
          </p:nvPr>
        </p:nvSpPr>
        <p:spPr>
          <a:xfrm>
            <a:off x="1586372" y="35514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3"/>
          </p:nvPr>
        </p:nvSpPr>
        <p:spPr>
          <a:xfrm>
            <a:off x="5806488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4"/>
          </p:nvPr>
        </p:nvSpPr>
        <p:spPr>
          <a:xfrm>
            <a:off x="5806497" y="12942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15"/>
          </p:nvPr>
        </p:nvSpPr>
        <p:spPr>
          <a:xfrm>
            <a:off x="5806488" y="25268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6"/>
          </p:nvPr>
        </p:nvSpPr>
        <p:spPr>
          <a:xfrm>
            <a:off x="5806497" y="27600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7"/>
          </p:nvPr>
        </p:nvSpPr>
        <p:spPr>
          <a:xfrm>
            <a:off x="5806488" y="399990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8"/>
          </p:nvPr>
        </p:nvSpPr>
        <p:spPr>
          <a:xfrm>
            <a:off x="5806497" y="423310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cxnSp>
        <p:nvCxnSpPr>
          <p:cNvPr id="33" name="Google Shape;33;p3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3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3"/>
          <p:cNvSpPr txBox="1">
            <a:spLocks noGrp="1"/>
          </p:cNvSpPr>
          <p:nvPr>
            <p:ph type="title" idx="19" hasCustomPrompt="1"/>
          </p:nvPr>
        </p:nvSpPr>
        <p:spPr>
          <a:xfrm>
            <a:off x="4574347" y="61255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0" hasCustomPrompt="1"/>
          </p:nvPr>
        </p:nvSpPr>
        <p:spPr>
          <a:xfrm>
            <a:off x="4574347" y="20783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1" hasCustomPrompt="1"/>
          </p:nvPr>
        </p:nvSpPr>
        <p:spPr>
          <a:xfrm>
            <a:off x="4574347" y="3551400"/>
            <a:ext cx="13413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_1_1_2">
    <p:bg>
      <p:bgPr>
        <a:solidFill>
          <a:srgbClr val="F6F2E9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 hasCustomPrompt="1"/>
          </p:nvPr>
        </p:nvSpPr>
        <p:spPr>
          <a:xfrm>
            <a:off x="6067765" y="99925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 idx="2"/>
          </p:nvPr>
        </p:nvSpPr>
        <p:spPr>
          <a:xfrm>
            <a:off x="1348900" y="1245601"/>
            <a:ext cx="3294300" cy="26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_1_1_2_1">
    <p:bg>
      <p:bgPr>
        <a:solidFill>
          <a:srgbClr val="F6F2E9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ctrTitle"/>
          </p:nvPr>
        </p:nvSpPr>
        <p:spPr>
          <a:xfrm>
            <a:off x="5059074" y="4128123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285299" y="1567491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ctrTitle" idx="2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45" name="Google Shape;45;p5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6;p5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_1_2_1_1">
    <p:bg>
      <p:bgPr>
        <a:solidFill>
          <a:srgbClr val="F6F2E9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6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1576999" y="387492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2"/>
          </p:nvPr>
        </p:nvSpPr>
        <p:spPr>
          <a:xfrm>
            <a:off x="3647199" y="387492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3"/>
          </p:nvPr>
        </p:nvSpPr>
        <p:spPr>
          <a:xfrm>
            <a:off x="5660499" y="387492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4"/>
          </p:nvPr>
        </p:nvSpPr>
        <p:spPr>
          <a:xfrm>
            <a:off x="1576999" y="1066704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5"/>
          </p:nvPr>
        </p:nvSpPr>
        <p:spPr>
          <a:xfrm>
            <a:off x="3618749" y="1066704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6"/>
          </p:nvPr>
        </p:nvSpPr>
        <p:spPr>
          <a:xfrm>
            <a:off x="5660499" y="1066704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 Regular"/>
              <a:buNone/>
              <a:defRPr sz="140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_1_1_2_1_1_1">
    <p:bg>
      <p:bgPr>
        <a:solidFill>
          <a:srgbClr val="F6F2E9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7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7"/>
          <p:cNvSpPr/>
          <p:nvPr/>
        </p:nvSpPr>
        <p:spPr>
          <a:xfrm>
            <a:off x="5916050" y="718575"/>
            <a:ext cx="20265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ctrTitle" idx="2"/>
          </p:nvPr>
        </p:nvSpPr>
        <p:spPr>
          <a:xfrm>
            <a:off x="6613838" y="2526375"/>
            <a:ext cx="1328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5987378" y="1117225"/>
            <a:ext cx="1802100" cy="1112400"/>
          </a:xfrm>
          <a:prstGeom prst="rect">
            <a:avLst/>
          </a:prstGeom>
          <a:solidFill>
            <a:srgbClr val="C1654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ctrTitle" idx="3"/>
          </p:nvPr>
        </p:nvSpPr>
        <p:spPr>
          <a:xfrm flipH="1">
            <a:off x="1514488" y="2005850"/>
            <a:ext cx="1328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7"/>
          <p:cNvSpPr/>
          <p:nvPr/>
        </p:nvSpPr>
        <p:spPr>
          <a:xfrm flipH="1">
            <a:off x="1514500" y="2650550"/>
            <a:ext cx="20265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4"/>
          </p:nvPr>
        </p:nvSpPr>
        <p:spPr>
          <a:xfrm flipH="1">
            <a:off x="1671850" y="3049200"/>
            <a:ext cx="18021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2E9"/>
              </a:buClr>
              <a:buSzPts val="900"/>
              <a:buNone/>
              <a:defRPr sz="900">
                <a:solidFill>
                  <a:srgbClr val="F6F2E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_1_2_1_1_1_1">
    <p:bg>
      <p:bgPr>
        <a:solidFill>
          <a:srgbClr val="F6F2E9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 flipH="1">
            <a:off x="1948050" y="1664325"/>
            <a:ext cx="52479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70" name="Google Shape;70;p8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8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8"/>
          <p:cNvSpPr txBox="1">
            <a:spLocks noGrp="1"/>
          </p:cNvSpPr>
          <p:nvPr>
            <p:ph type="ctrTitle" idx="2"/>
          </p:nvPr>
        </p:nvSpPr>
        <p:spPr>
          <a:xfrm>
            <a:off x="2788350" y="2875200"/>
            <a:ext cx="35673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900"/>
              <a:buNone/>
              <a:defRPr sz="900">
                <a:solidFill>
                  <a:srgbClr val="FAE8D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200"/>
              <a:buNone/>
              <a:defRPr sz="1200">
                <a:solidFill>
                  <a:srgbClr val="FAE8DB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 flipH="1">
            <a:off x="2454725" y="2268300"/>
            <a:ext cx="4234500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900"/>
              <a:buNone/>
              <a:defRPr sz="900">
                <a:solidFill>
                  <a:srgbClr val="FAE8D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E8DB"/>
              </a:buClr>
              <a:buSzPts val="1000"/>
              <a:buNone/>
              <a:defRPr>
                <a:solidFill>
                  <a:srgbClr val="FAE8D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1_1_1_2_1_1_1_1_1">
    <p:bg>
      <p:bgPr>
        <a:solidFill>
          <a:srgbClr val="F6F2E9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1352150"/>
            <a:ext cx="2922300" cy="37914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 hasCustomPrompt="1"/>
          </p:nvPr>
        </p:nvSpPr>
        <p:spPr>
          <a:xfrm flipH="1">
            <a:off x="1584550" y="53650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85C32"/>
              </a:buClr>
              <a:buSzPts val="7200"/>
              <a:buFont typeface="Fira Sans Extra Condensed Medium"/>
              <a:buNone/>
              <a:defRPr sz="7200">
                <a:solidFill>
                  <a:srgbClr val="C85C3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9"/>
          <p:cNvSpPr txBox="1">
            <a:spLocks noGrp="1"/>
          </p:cNvSpPr>
          <p:nvPr>
            <p:ph type="ctrTitle" idx="2"/>
          </p:nvPr>
        </p:nvSpPr>
        <p:spPr>
          <a:xfrm flipH="1">
            <a:off x="4628725" y="1562893"/>
            <a:ext cx="3294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">
  <p:cSld name="CUSTOM_1_1_1_2_1_1_1_1_1_1">
    <p:bg>
      <p:bgPr>
        <a:solidFill>
          <a:srgbClr val="F6F2E9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None/>
              <a:defRPr sz="9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0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6F2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2800"/>
              <a:buFont typeface="Oswald Regular"/>
              <a:buNone/>
              <a:defRPr sz="2800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●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○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■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●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○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■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●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6657"/>
              </a:buClr>
              <a:buSzPts val="1000"/>
              <a:buFont typeface="Source Code Pro"/>
              <a:buChar char="○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6657"/>
              </a:buClr>
              <a:buSzPts val="1000"/>
              <a:buFont typeface="Source Code Pro"/>
              <a:buChar char="■"/>
              <a:defRPr sz="1000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4" r:id="rId13"/>
    <p:sldLayoutId id="2147483665" r:id="rId14"/>
    <p:sldLayoutId id="214748366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l="14393" t="4369" r="8099" b="30313"/>
          <a:stretch/>
        </p:blipFill>
        <p:spPr>
          <a:xfrm>
            <a:off x="-85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ctrTitle"/>
          </p:nvPr>
        </p:nvSpPr>
        <p:spPr>
          <a:xfrm flipH="1">
            <a:off x="713850" y="725166"/>
            <a:ext cx="7716300" cy="132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FF3EB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Website đặt phòng khách sạn</a:t>
            </a:r>
            <a:endParaRPr sz="4000" dirty="0">
              <a:solidFill>
                <a:srgbClr val="FFF3EB"/>
              </a:solidFill>
              <a:latin typeface="Times New Roman" panose="02020603050405020304" pitchFamily="18" charset="0"/>
              <a:ea typeface="Oswald"/>
              <a:cs typeface="Times New Roman" panose="02020603050405020304" pitchFamily="18" charset="0"/>
              <a:sym typeface="Oswald"/>
            </a:endParaRPr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 flipH="1">
            <a:off x="3017825" y="485241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 Proposal</a:t>
            </a:r>
            <a:r>
              <a:rPr lang="en-US" dirty="0">
                <a:solidFill>
                  <a:srgbClr val="FFF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dirty="0">
                <a:solidFill>
                  <a:srgbClr val="FFF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dirty="0">
              <a:solidFill>
                <a:srgbClr val="FFF3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-846" y="0"/>
            <a:ext cx="434400" cy="20529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3116C85-435D-4727-AEAF-BF64205AADCC}"/>
              </a:ext>
            </a:extLst>
          </p:cNvPr>
          <p:cNvSpPr txBox="1"/>
          <p:nvPr/>
        </p:nvSpPr>
        <p:spPr>
          <a:xfrm>
            <a:off x="3810000" y="2052900"/>
            <a:ext cx="3560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1"/>
          </p:nvPr>
        </p:nvSpPr>
        <p:spPr>
          <a:xfrm>
            <a:off x="1132488" y="394926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2"/>
          </p:nvPr>
        </p:nvSpPr>
        <p:spPr>
          <a:xfrm>
            <a:off x="3202688" y="394926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3"/>
          </p:nvPr>
        </p:nvSpPr>
        <p:spPr>
          <a:xfrm>
            <a:off x="5215988" y="394926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l="15307" r="46913"/>
          <a:stretch/>
        </p:blipFill>
        <p:spPr>
          <a:xfrm>
            <a:off x="3525314" y="1581889"/>
            <a:ext cx="1204352" cy="212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 l="21715" r="21720"/>
          <a:stretch/>
        </p:blipFill>
        <p:spPr>
          <a:xfrm>
            <a:off x="5567064" y="1581889"/>
            <a:ext cx="1203942" cy="212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9"/>
          <p:cNvCxnSpPr/>
          <p:nvPr/>
        </p:nvCxnSpPr>
        <p:spPr>
          <a:xfrm flipH="1">
            <a:off x="6168338" y="3453667"/>
            <a:ext cx="900" cy="49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9"/>
          <p:cNvSpPr/>
          <p:nvPr/>
        </p:nvSpPr>
        <p:spPr>
          <a:xfrm>
            <a:off x="3374850" y="0"/>
            <a:ext cx="2394300" cy="4557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209" name="Google Shape;209;p29"/>
          <p:cNvSpPr/>
          <p:nvPr/>
        </p:nvSpPr>
        <p:spPr>
          <a:xfrm>
            <a:off x="4384950" y="4775150"/>
            <a:ext cx="374100" cy="367800"/>
          </a:xfrm>
          <a:prstGeom prst="rect">
            <a:avLst/>
          </a:prstGeom>
          <a:solidFill>
            <a:srgbClr val="5966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4"/>
          </p:nvPr>
        </p:nvSpPr>
        <p:spPr>
          <a:xfrm>
            <a:off x="889325" y="718575"/>
            <a:ext cx="2392826" cy="7902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Tổng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swald Regular"/>
              </a:rPr>
              <a:t>quan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Oswald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Oswald Regular"/>
            </a:endParaRPr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5"/>
          </p:nvPr>
        </p:nvSpPr>
        <p:spPr>
          <a:xfrm>
            <a:off x="3038988" y="718574"/>
            <a:ext cx="2041750" cy="7902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 thông tin các loại phòng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Oswald Regular"/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6"/>
          </p:nvPr>
        </p:nvSpPr>
        <p:spPr>
          <a:xfrm>
            <a:off x="5215988" y="792914"/>
            <a:ext cx="1906500" cy="549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phòng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Oswald Regular"/>
            </a:endParaRPr>
          </a:p>
        </p:txBody>
      </p:sp>
      <p:sp>
        <p:nvSpPr>
          <p:cNvPr id="20" name="Google Shape;201;p29">
            <a:extLst>
              <a:ext uri="{FF2B5EF4-FFF2-40B4-BE49-F238E27FC236}">
                <a16:creationId xmlns:a16="http://schemas.microsoft.com/office/drawing/2014/main" id="{96AC5D6B-53A4-4630-9C7F-A65F62578CA3}"/>
              </a:ext>
            </a:extLst>
          </p:cNvPr>
          <p:cNvSpPr txBox="1">
            <a:spLocks/>
          </p:cNvSpPr>
          <p:nvPr/>
        </p:nvSpPr>
        <p:spPr>
          <a:xfrm>
            <a:off x="7114928" y="3949267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900"/>
              <a:buFont typeface="Source Code Pro"/>
              <a:buNone/>
              <a:defRPr sz="900" b="0" i="0" u="none" strike="noStrike" cap="none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900"/>
              <a:buFont typeface="Source Code Pro"/>
              <a:buNone/>
              <a:defRPr sz="900" b="0" i="0" u="none" strike="noStrike" cap="none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900"/>
              <a:buFont typeface="Source Code Pro"/>
              <a:buNone/>
              <a:defRPr sz="900" b="0" i="0" u="none" strike="noStrike" cap="none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900"/>
              <a:buFont typeface="Source Code Pro"/>
              <a:buNone/>
              <a:defRPr sz="900" b="0" i="0" u="none" strike="noStrike" cap="none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900"/>
              <a:buFont typeface="Source Code Pro"/>
              <a:buNone/>
              <a:defRPr sz="900" b="0" i="0" u="none" strike="noStrike" cap="none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900"/>
              <a:buFont typeface="Source Code Pro"/>
              <a:buNone/>
              <a:defRPr sz="900" b="0" i="0" u="none" strike="noStrike" cap="none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900"/>
              <a:buFont typeface="Source Code Pro"/>
              <a:buNone/>
              <a:defRPr sz="900" b="0" i="0" u="none" strike="noStrike" cap="none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900"/>
              <a:buFont typeface="Source Code Pro"/>
              <a:buNone/>
              <a:defRPr sz="900" b="0" i="0" u="none" strike="noStrike" cap="none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900"/>
              <a:buFont typeface="Source Code Pro"/>
              <a:buNone/>
              <a:defRPr sz="900" b="0" i="0" u="none" strike="noStrike" cap="none">
                <a:solidFill>
                  <a:srgbClr val="59665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23" name="Google Shape;212;p29">
            <a:extLst>
              <a:ext uri="{FF2B5EF4-FFF2-40B4-BE49-F238E27FC236}">
                <a16:creationId xmlns:a16="http://schemas.microsoft.com/office/drawing/2014/main" id="{E977E5E4-C8AD-43A5-B202-39371E63AFC7}"/>
              </a:ext>
            </a:extLst>
          </p:cNvPr>
          <p:cNvSpPr txBox="1">
            <a:spLocks/>
          </p:cNvSpPr>
          <p:nvPr/>
        </p:nvSpPr>
        <p:spPr>
          <a:xfrm>
            <a:off x="7114928" y="792914"/>
            <a:ext cx="1906500" cy="54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L="914400" marR="0" lvl="1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rgbClr val="5966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 Online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F1F4D05-CE37-497D-84BA-3A6D703BE1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00" r="16202"/>
          <a:stretch/>
        </p:blipFill>
        <p:spPr>
          <a:xfrm>
            <a:off x="3533907" y="1581889"/>
            <a:ext cx="1188720" cy="2177239"/>
          </a:xfrm>
          <a:prstGeom prst="rect">
            <a:avLst/>
          </a:prstGeom>
        </p:spPr>
      </p:pic>
      <p:cxnSp>
        <p:nvCxnSpPr>
          <p:cNvPr id="206" name="Google Shape;206;p29"/>
          <p:cNvCxnSpPr/>
          <p:nvPr/>
        </p:nvCxnSpPr>
        <p:spPr>
          <a:xfrm flipH="1">
            <a:off x="4127038" y="3453667"/>
            <a:ext cx="900" cy="49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Hình ảnh 6">
            <a:extLst>
              <a:ext uri="{FF2B5EF4-FFF2-40B4-BE49-F238E27FC236}">
                <a16:creationId xmlns:a16="http://schemas.microsoft.com/office/drawing/2014/main" id="{570A3BF0-B6AF-4437-BB5E-2C6DBE0E01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064"/>
          <a:stretch/>
        </p:blipFill>
        <p:spPr>
          <a:xfrm>
            <a:off x="1464796" y="1525675"/>
            <a:ext cx="1206906" cy="2240280"/>
          </a:xfrm>
          <a:prstGeom prst="rect">
            <a:avLst/>
          </a:prstGeom>
        </p:spPr>
      </p:pic>
      <p:cxnSp>
        <p:nvCxnSpPr>
          <p:cNvPr id="205" name="Google Shape;205;p29"/>
          <p:cNvCxnSpPr>
            <a:endCxn id="199" idx="0"/>
          </p:cNvCxnSpPr>
          <p:nvPr/>
        </p:nvCxnSpPr>
        <p:spPr>
          <a:xfrm flipH="1">
            <a:off x="2085738" y="3453667"/>
            <a:ext cx="900" cy="49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Hình ảnh 8">
            <a:extLst>
              <a:ext uri="{FF2B5EF4-FFF2-40B4-BE49-F238E27FC236}">
                <a16:creationId xmlns:a16="http://schemas.microsoft.com/office/drawing/2014/main" id="{272BF0E8-B08C-4193-AE6C-6D47C6D9D7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89" t="39981" r="50479" b="1"/>
          <a:stretch/>
        </p:blipFill>
        <p:spPr>
          <a:xfrm>
            <a:off x="7372280" y="1581889"/>
            <a:ext cx="1311820" cy="2150450"/>
          </a:xfrm>
          <a:prstGeom prst="rect">
            <a:avLst/>
          </a:prstGeom>
        </p:spPr>
      </p:pic>
      <p:cxnSp>
        <p:nvCxnSpPr>
          <p:cNvPr id="22" name="Google Shape;207;p29">
            <a:extLst>
              <a:ext uri="{FF2B5EF4-FFF2-40B4-BE49-F238E27FC236}">
                <a16:creationId xmlns:a16="http://schemas.microsoft.com/office/drawing/2014/main" id="{815910D8-F3F7-471D-AD6D-3C2D4F6D1615}"/>
              </a:ext>
            </a:extLst>
          </p:cNvPr>
          <p:cNvCxnSpPr/>
          <p:nvPr/>
        </p:nvCxnSpPr>
        <p:spPr>
          <a:xfrm flipH="1">
            <a:off x="8067278" y="3453667"/>
            <a:ext cx="900" cy="49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C Luxury Hotel Quy Nhon | FLC Quynhon Beach &amp; Golf Resort">
            <a:extLst>
              <a:ext uri="{FF2B5EF4-FFF2-40B4-BE49-F238E27FC236}">
                <a16:creationId xmlns:a16="http://schemas.microsoft.com/office/drawing/2014/main" id="{26EA58C7-282F-4B6C-B60E-15910BF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42" y="2020101"/>
            <a:ext cx="4297680" cy="24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" name="Google Shape;245;p32"/>
          <p:cNvSpPr txBox="1">
            <a:spLocks noGrp="1"/>
          </p:cNvSpPr>
          <p:nvPr>
            <p:ph type="ctrTitle" idx="2"/>
          </p:nvPr>
        </p:nvSpPr>
        <p:spPr>
          <a:xfrm flipH="1">
            <a:off x="5167522" y="1549045"/>
            <a:ext cx="49224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666D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</a:t>
            </a:r>
            <a:br>
              <a:rPr lang="es" b="1" dirty="0">
                <a:solidFill>
                  <a:srgbClr val="666D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b="1" dirty="0">
                <a:solidFill>
                  <a:srgbClr val="666D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case</a:t>
            </a:r>
            <a:endParaRPr b="1" dirty="0">
              <a:solidFill>
                <a:srgbClr val="666D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xfrm flipH="1">
            <a:off x="1515278" y="481463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b="1" dirty="0">
                <a:solidFill>
                  <a:srgbClr val="5966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sz="8000" b="1" dirty="0">
              <a:solidFill>
                <a:srgbClr val="5966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User case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1023237" y="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79A0417-2266-44B3-BDF2-A6BAF62A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937" y="662887"/>
            <a:ext cx="7406640" cy="360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23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/>
          <p:nvPr/>
        </p:nvSpPr>
        <p:spPr>
          <a:xfrm flipH="1">
            <a:off x="2748570" y="3689974"/>
            <a:ext cx="6259200" cy="9201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 flipH="1">
            <a:off x="3546450" y="0"/>
            <a:ext cx="20511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b="1" dirty="0">
                <a:solidFill>
                  <a:srgbClr val="5966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sz="8000" b="1" dirty="0">
              <a:solidFill>
                <a:srgbClr val="5966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270329B-9DF6-45DE-B748-058105FF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4730" y="1211599"/>
            <a:ext cx="4663440" cy="3106856"/>
          </a:xfrm>
          <a:prstGeom prst="rect">
            <a:avLst/>
          </a:prstGeom>
        </p:spPr>
      </p:pic>
      <p:sp>
        <p:nvSpPr>
          <p:cNvPr id="781" name="Google Shape;781;p37"/>
          <p:cNvSpPr txBox="1">
            <a:spLocks noGrp="1"/>
          </p:cNvSpPr>
          <p:nvPr>
            <p:ph type="ctrTitle" idx="2"/>
          </p:nvPr>
        </p:nvSpPr>
        <p:spPr>
          <a:xfrm flipH="1">
            <a:off x="5878170" y="616200"/>
            <a:ext cx="5595302" cy="1500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666D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</a:t>
            </a:r>
            <a:br>
              <a:rPr lang="es" dirty="0">
                <a:solidFill>
                  <a:srgbClr val="666D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dirty="0">
                <a:solidFill>
                  <a:srgbClr val="666D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dirty="0">
              <a:solidFill>
                <a:srgbClr val="666D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ERD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7" name="Google Shape;927;p43"/>
          <p:cNvSpPr/>
          <p:nvPr/>
        </p:nvSpPr>
        <p:spPr>
          <a:xfrm>
            <a:off x="1023237" y="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F933D4BD-2203-4D40-85BE-45A444296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937" y="323491"/>
            <a:ext cx="7132320" cy="44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4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40"/>
          <p:cNvPicPr preferRelativeResize="0"/>
          <p:nvPr/>
        </p:nvPicPr>
        <p:blipFill rotWithShape="1">
          <a:blip r:embed="rId3">
            <a:alphaModFix/>
          </a:blip>
          <a:srcRect t="21876" b="21870"/>
          <a:stretch/>
        </p:blipFill>
        <p:spPr>
          <a:xfrm flipH="1">
            <a:off x="3956712" y="2452103"/>
            <a:ext cx="4749640" cy="267178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0"/>
          <p:cNvSpPr/>
          <p:nvPr/>
        </p:nvSpPr>
        <p:spPr>
          <a:xfrm rot="10800000">
            <a:off x="2884950" y="-634007"/>
            <a:ext cx="3374100" cy="1533300"/>
          </a:xfrm>
          <a:prstGeom prst="rect">
            <a:avLst/>
          </a:prstGeom>
          <a:solidFill>
            <a:srgbClr val="C85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0"/>
          <p:cNvSpPr txBox="1">
            <a:spLocks noGrp="1"/>
          </p:cNvSpPr>
          <p:nvPr>
            <p:ph type="ctrTitle" idx="2"/>
          </p:nvPr>
        </p:nvSpPr>
        <p:spPr>
          <a:xfrm>
            <a:off x="-496654" y="1208279"/>
            <a:ext cx="5948418" cy="10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 tảng lập trình</a:t>
            </a:r>
            <a:br>
              <a:rPr lang="e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 kiến</a:t>
            </a:r>
            <a:endParaRPr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9" name="Google Shape;889;p40"/>
          <p:cNvSpPr txBox="1">
            <a:spLocks noGrp="1"/>
          </p:cNvSpPr>
          <p:nvPr>
            <p:ph type="title"/>
          </p:nvPr>
        </p:nvSpPr>
        <p:spPr>
          <a:xfrm>
            <a:off x="1859400" y="3614588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b="1" dirty="0">
                <a:solidFill>
                  <a:srgbClr val="5966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sz="8000" b="1" dirty="0">
              <a:solidFill>
                <a:srgbClr val="5966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07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9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1" name="Google Shape;841;p39"/>
          <p:cNvSpPr txBox="1"/>
          <p:nvPr/>
        </p:nvSpPr>
        <p:spPr>
          <a:xfrm rot="16200000">
            <a:off x="1465681" y="2235812"/>
            <a:ext cx="1182954" cy="27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6657"/>
                </a:solidFill>
                <a:latin typeface="Times New Roman" panose="02020603050405020304" pitchFamily="18" charset="0"/>
                <a:ea typeface="Oswald Regular"/>
                <a:cs typeface="Times New Roman" panose="02020603050405020304" pitchFamily="18" charset="0"/>
                <a:sym typeface="Oswald Regular"/>
              </a:rPr>
              <a:t>Backend</a:t>
            </a:r>
            <a:endParaRPr sz="12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42" name="Google Shape;842;p39"/>
          <p:cNvSpPr txBox="1"/>
          <p:nvPr/>
        </p:nvSpPr>
        <p:spPr>
          <a:xfrm>
            <a:off x="2235081" y="1590644"/>
            <a:ext cx="1953872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6657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Oswald Regular"/>
              </a:rPr>
              <a:t>Anaconda</a:t>
            </a:r>
            <a:endParaRPr sz="30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43" name="Google Shape;843;p39"/>
          <p:cNvSpPr txBox="1"/>
          <p:nvPr/>
        </p:nvSpPr>
        <p:spPr>
          <a:xfrm>
            <a:off x="2523816" y="4146294"/>
            <a:ext cx="1376400" cy="60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596657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Source Code Pro"/>
              </a:rPr>
              <a:t>Xampp</a:t>
            </a:r>
            <a:endParaRPr sz="28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44" name="Google Shape;844;p39"/>
          <p:cNvSpPr txBox="1"/>
          <p:nvPr/>
        </p:nvSpPr>
        <p:spPr>
          <a:xfrm>
            <a:off x="5189725" y="347538"/>
            <a:ext cx="14079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6657"/>
                </a:solidFill>
                <a:latin typeface="Times New Roman" panose="02020603050405020304" pitchFamily="18" charset="0"/>
                <a:ea typeface="Oswald Regular"/>
                <a:cs typeface="Times New Roman" panose="02020603050405020304" pitchFamily="18" charset="0"/>
                <a:sym typeface="Oswald Regular"/>
              </a:rPr>
              <a:t>Python</a:t>
            </a:r>
            <a:endParaRPr sz="28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45" name="Google Shape;845;p39"/>
          <p:cNvSpPr txBox="1"/>
          <p:nvPr/>
        </p:nvSpPr>
        <p:spPr>
          <a:xfrm>
            <a:off x="6563335" y="1729212"/>
            <a:ext cx="14523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6657"/>
                </a:solidFill>
                <a:latin typeface="Times New Roman" panose="02020603050405020304" pitchFamily="18" charset="0"/>
                <a:ea typeface="Oswald Regular"/>
                <a:cs typeface="Times New Roman" panose="02020603050405020304" pitchFamily="18" charset="0"/>
                <a:sym typeface="Oswald Regular"/>
              </a:rPr>
              <a:t>Flask</a:t>
            </a:r>
            <a:endParaRPr sz="28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46" name="Google Shape;846;p39"/>
          <p:cNvSpPr txBox="1"/>
          <p:nvPr/>
        </p:nvSpPr>
        <p:spPr>
          <a:xfrm>
            <a:off x="6600644" y="2587295"/>
            <a:ext cx="1452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6657"/>
                </a:solidFill>
                <a:latin typeface="Times New Roman" panose="02020603050405020304" pitchFamily="18" charset="0"/>
                <a:ea typeface="Oswald Regular"/>
                <a:cs typeface="Times New Roman" panose="02020603050405020304" pitchFamily="18" charset="0"/>
                <a:sym typeface="Oswald Regular"/>
              </a:rPr>
              <a:t>MySQL</a:t>
            </a:r>
            <a:endParaRPr sz="28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48" name="Google Shape;848;p39"/>
          <p:cNvSpPr/>
          <p:nvPr/>
        </p:nvSpPr>
        <p:spPr>
          <a:xfrm>
            <a:off x="2968346" y="3619513"/>
            <a:ext cx="420900" cy="4209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9" name="Google Shape;849;p39"/>
          <p:cNvSpPr/>
          <p:nvPr/>
        </p:nvSpPr>
        <p:spPr>
          <a:xfrm>
            <a:off x="3001567" y="1026200"/>
            <a:ext cx="420900" cy="4209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0" name="Google Shape;850;p39"/>
          <p:cNvSpPr/>
          <p:nvPr/>
        </p:nvSpPr>
        <p:spPr>
          <a:xfrm>
            <a:off x="1497074" y="2324666"/>
            <a:ext cx="420900" cy="4209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9"/>
          <p:cNvSpPr/>
          <p:nvPr/>
        </p:nvSpPr>
        <p:spPr>
          <a:xfrm>
            <a:off x="4747750" y="529744"/>
            <a:ext cx="244800" cy="2448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6142435" y="1903304"/>
            <a:ext cx="244800" cy="2448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9"/>
          <p:cNvSpPr/>
          <p:nvPr/>
        </p:nvSpPr>
        <p:spPr>
          <a:xfrm>
            <a:off x="6188618" y="2763569"/>
            <a:ext cx="244800" cy="2448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5" name="Google Shape;855;p39"/>
          <p:cNvCxnSpPr>
            <a:cxnSpLocks/>
            <a:stCxn id="850" idx="0"/>
            <a:endCxn id="849" idx="2"/>
          </p:cNvCxnSpPr>
          <p:nvPr/>
        </p:nvCxnSpPr>
        <p:spPr>
          <a:xfrm rot="5400000" flipH="1" flipV="1">
            <a:off x="1810537" y="1133637"/>
            <a:ext cx="1088016" cy="1294043"/>
          </a:xfrm>
          <a:prstGeom prst="bentConnector2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6" name="Google Shape;856;p39"/>
          <p:cNvCxnSpPr>
            <a:stCxn id="850" idx="4"/>
            <a:endCxn id="848" idx="2"/>
          </p:cNvCxnSpPr>
          <p:nvPr/>
        </p:nvCxnSpPr>
        <p:spPr>
          <a:xfrm rot="16200000" flipH="1">
            <a:off x="1795737" y="2657353"/>
            <a:ext cx="1084397" cy="1260822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39"/>
          <p:cNvCxnSpPr>
            <a:stCxn id="849" idx="6"/>
            <a:endCxn id="851" idx="2"/>
          </p:cNvCxnSpPr>
          <p:nvPr/>
        </p:nvCxnSpPr>
        <p:spPr>
          <a:xfrm flipV="1">
            <a:off x="3422467" y="652144"/>
            <a:ext cx="1325283" cy="58450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8" name="Google Shape;858;p39"/>
          <p:cNvCxnSpPr>
            <a:cxnSpLocks/>
            <a:stCxn id="877" idx="2"/>
            <a:endCxn id="852" idx="2"/>
          </p:cNvCxnSpPr>
          <p:nvPr/>
        </p:nvCxnSpPr>
        <p:spPr>
          <a:xfrm rot="16200000" flipH="1">
            <a:off x="4888632" y="771900"/>
            <a:ext cx="1236805" cy="1270802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9" name="Google Shape;859;p39"/>
          <p:cNvCxnSpPr>
            <a:stCxn id="848" idx="6"/>
            <a:endCxn id="853" idx="2"/>
          </p:cNvCxnSpPr>
          <p:nvPr/>
        </p:nvCxnSpPr>
        <p:spPr>
          <a:xfrm flipV="1">
            <a:off x="3389246" y="2885969"/>
            <a:ext cx="2799372" cy="943994"/>
          </a:xfrm>
          <a:prstGeom prst="bentConnector3">
            <a:avLst>
              <a:gd name="adj1" fmla="val 53712"/>
            </a:avLst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1" name="Google Shape;861;p39"/>
          <p:cNvGrpSpPr/>
          <p:nvPr/>
        </p:nvGrpSpPr>
        <p:grpSpPr>
          <a:xfrm>
            <a:off x="1591709" y="2419473"/>
            <a:ext cx="231619" cy="231320"/>
            <a:chOff x="5053900" y="2021500"/>
            <a:chExt cx="483750" cy="483125"/>
          </a:xfrm>
        </p:grpSpPr>
        <p:sp>
          <p:nvSpPr>
            <p:cNvPr id="862" name="Google Shape;862;p39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873" name="Google Shape;873;p39"/>
          <p:cNvGrpSpPr/>
          <p:nvPr/>
        </p:nvGrpSpPr>
        <p:grpSpPr>
          <a:xfrm>
            <a:off x="3074313" y="3709055"/>
            <a:ext cx="231320" cy="231320"/>
            <a:chOff x="2676100" y="832575"/>
            <a:chExt cx="483125" cy="483125"/>
          </a:xfrm>
        </p:grpSpPr>
        <p:sp>
          <p:nvSpPr>
            <p:cNvPr id="874" name="Google Shape;874;p39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877" name="Google Shape;877;p39"/>
          <p:cNvSpPr txBox="1"/>
          <p:nvPr/>
        </p:nvSpPr>
        <p:spPr>
          <a:xfrm>
            <a:off x="4793933" y="564799"/>
            <a:ext cx="155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6F2E9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1</a:t>
            </a:r>
            <a:endParaRPr sz="900" dirty="0">
              <a:solidFill>
                <a:srgbClr val="F6F2E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8" name="Google Shape;878;p39"/>
          <p:cNvSpPr txBox="1"/>
          <p:nvPr/>
        </p:nvSpPr>
        <p:spPr>
          <a:xfrm>
            <a:off x="6188618" y="1934906"/>
            <a:ext cx="155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6F2E9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2</a:t>
            </a:r>
            <a:endParaRPr sz="900">
              <a:solidFill>
                <a:srgbClr val="F6F2E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9" name="Google Shape;879;p39"/>
          <p:cNvSpPr txBox="1"/>
          <p:nvPr/>
        </p:nvSpPr>
        <p:spPr>
          <a:xfrm>
            <a:off x="6234251" y="2802387"/>
            <a:ext cx="155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6F2E9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3</a:t>
            </a:r>
            <a:endParaRPr sz="900">
              <a:solidFill>
                <a:srgbClr val="F6F2E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5" name="Google Shape;8667;p70">
            <a:extLst>
              <a:ext uri="{FF2B5EF4-FFF2-40B4-BE49-F238E27FC236}">
                <a16:creationId xmlns:a16="http://schemas.microsoft.com/office/drawing/2014/main" id="{19553159-89FD-4254-9849-FCC8AB480289}"/>
              </a:ext>
            </a:extLst>
          </p:cNvPr>
          <p:cNvGrpSpPr/>
          <p:nvPr/>
        </p:nvGrpSpPr>
        <p:grpSpPr>
          <a:xfrm>
            <a:off x="3047561" y="1072302"/>
            <a:ext cx="328723" cy="328695"/>
            <a:chOff x="-5276050" y="2037975"/>
            <a:chExt cx="292250" cy="292225"/>
          </a:xfrm>
        </p:grpSpPr>
        <p:sp>
          <p:nvSpPr>
            <p:cNvPr id="76" name="Google Shape;8668;p70">
              <a:extLst>
                <a:ext uri="{FF2B5EF4-FFF2-40B4-BE49-F238E27FC236}">
                  <a16:creationId xmlns:a16="http://schemas.microsoft.com/office/drawing/2014/main" id="{1E5033DD-9484-43CB-A36C-EE6D16A9E3D4}"/>
                </a:ext>
              </a:extLst>
            </p:cNvPr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7" name="Google Shape;8669;p70">
              <a:extLst>
                <a:ext uri="{FF2B5EF4-FFF2-40B4-BE49-F238E27FC236}">
                  <a16:creationId xmlns:a16="http://schemas.microsoft.com/office/drawing/2014/main" id="{06AEF2BC-DC7A-4EF2-8B0E-7092DCEBA19C}"/>
                </a:ext>
              </a:extLst>
            </p:cNvPr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" name="Google Shape;8670;p70">
              <a:extLst>
                <a:ext uri="{FF2B5EF4-FFF2-40B4-BE49-F238E27FC236}">
                  <a16:creationId xmlns:a16="http://schemas.microsoft.com/office/drawing/2014/main" id="{E0DDAAA8-4208-4C92-B572-49C6CA71CC90}"/>
                </a:ext>
              </a:extLst>
            </p:cNvPr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50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9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1" name="Google Shape;841;p39"/>
          <p:cNvSpPr txBox="1"/>
          <p:nvPr/>
        </p:nvSpPr>
        <p:spPr>
          <a:xfrm rot="16200000">
            <a:off x="703386" y="2235877"/>
            <a:ext cx="1182954" cy="27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596657"/>
                </a:solidFill>
                <a:latin typeface="Times New Roman" panose="02020603050405020304" pitchFamily="18" charset="0"/>
                <a:ea typeface="Oswald Regular"/>
                <a:cs typeface="Times New Roman" panose="02020603050405020304" pitchFamily="18" charset="0"/>
                <a:sym typeface="Oswald Regular"/>
              </a:rPr>
              <a:t>Fontend</a:t>
            </a:r>
            <a:endParaRPr sz="12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42" name="Google Shape;842;p39"/>
          <p:cNvSpPr txBox="1"/>
          <p:nvPr/>
        </p:nvSpPr>
        <p:spPr>
          <a:xfrm>
            <a:off x="2235081" y="1590644"/>
            <a:ext cx="1953872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6657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Oswald Regular"/>
              </a:rPr>
              <a:t>HTML</a:t>
            </a:r>
            <a:endParaRPr sz="30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43" name="Google Shape;843;p39"/>
          <p:cNvSpPr txBox="1"/>
          <p:nvPr/>
        </p:nvSpPr>
        <p:spPr>
          <a:xfrm>
            <a:off x="2523816" y="4146294"/>
            <a:ext cx="1376400" cy="60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6657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Source Code Pro"/>
              </a:rPr>
              <a:t>CSS</a:t>
            </a:r>
            <a:endParaRPr sz="28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48" name="Google Shape;848;p39"/>
          <p:cNvSpPr/>
          <p:nvPr/>
        </p:nvSpPr>
        <p:spPr>
          <a:xfrm>
            <a:off x="2968346" y="3619513"/>
            <a:ext cx="420900" cy="4209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9" name="Google Shape;849;p39"/>
          <p:cNvSpPr/>
          <p:nvPr/>
        </p:nvSpPr>
        <p:spPr>
          <a:xfrm>
            <a:off x="3001567" y="1026200"/>
            <a:ext cx="420900" cy="4209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0" name="Google Shape;850;p39"/>
          <p:cNvSpPr/>
          <p:nvPr/>
        </p:nvSpPr>
        <p:spPr>
          <a:xfrm>
            <a:off x="1497074" y="2324666"/>
            <a:ext cx="420900" cy="4209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5" name="Google Shape;855;p39"/>
          <p:cNvCxnSpPr>
            <a:cxnSpLocks/>
            <a:stCxn id="850" idx="0"/>
            <a:endCxn id="849" idx="2"/>
          </p:cNvCxnSpPr>
          <p:nvPr/>
        </p:nvCxnSpPr>
        <p:spPr>
          <a:xfrm rot="5400000" flipH="1" flipV="1">
            <a:off x="1810537" y="1133637"/>
            <a:ext cx="1088016" cy="1294043"/>
          </a:xfrm>
          <a:prstGeom prst="bentConnector2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6" name="Google Shape;856;p39"/>
          <p:cNvCxnSpPr>
            <a:stCxn id="850" idx="4"/>
            <a:endCxn id="848" idx="2"/>
          </p:cNvCxnSpPr>
          <p:nvPr/>
        </p:nvCxnSpPr>
        <p:spPr>
          <a:xfrm rot="16200000" flipH="1">
            <a:off x="1795737" y="2657353"/>
            <a:ext cx="1084397" cy="1260822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1" name="Google Shape;861;p39"/>
          <p:cNvGrpSpPr/>
          <p:nvPr/>
        </p:nvGrpSpPr>
        <p:grpSpPr>
          <a:xfrm>
            <a:off x="1591709" y="2419473"/>
            <a:ext cx="231619" cy="231320"/>
            <a:chOff x="5053900" y="2021500"/>
            <a:chExt cx="483750" cy="483125"/>
          </a:xfrm>
        </p:grpSpPr>
        <p:sp>
          <p:nvSpPr>
            <p:cNvPr id="862" name="Google Shape;862;p39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873" name="Google Shape;873;p39"/>
          <p:cNvGrpSpPr/>
          <p:nvPr/>
        </p:nvGrpSpPr>
        <p:grpSpPr>
          <a:xfrm>
            <a:off x="3074313" y="3709055"/>
            <a:ext cx="231320" cy="231320"/>
            <a:chOff x="2676100" y="832575"/>
            <a:chExt cx="483125" cy="483125"/>
          </a:xfrm>
        </p:grpSpPr>
        <p:sp>
          <p:nvSpPr>
            <p:cNvPr id="874" name="Google Shape;874;p39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F6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75" name="Google Shape;8667;p70">
            <a:extLst>
              <a:ext uri="{FF2B5EF4-FFF2-40B4-BE49-F238E27FC236}">
                <a16:creationId xmlns:a16="http://schemas.microsoft.com/office/drawing/2014/main" id="{19553159-89FD-4254-9849-FCC8AB480289}"/>
              </a:ext>
            </a:extLst>
          </p:cNvPr>
          <p:cNvGrpSpPr/>
          <p:nvPr/>
        </p:nvGrpSpPr>
        <p:grpSpPr>
          <a:xfrm>
            <a:off x="3047561" y="1072302"/>
            <a:ext cx="328723" cy="328695"/>
            <a:chOff x="-5276050" y="2037975"/>
            <a:chExt cx="292250" cy="292225"/>
          </a:xfrm>
        </p:grpSpPr>
        <p:sp>
          <p:nvSpPr>
            <p:cNvPr id="76" name="Google Shape;8668;p70">
              <a:extLst>
                <a:ext uri="{FF2B5EF4-FFF2-40B4-BE49-F238E27FC236}">
                  <a16:creationId xmlns:a16="http://schemas.microsoft.com/office/drawing/2014/main" id="{1E5033DD-9484-43CB-A36C-EE6D16A9E3D4}"/>
                </a:ext>
              </a:extLst>
            </p:cNvPr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7" name="Google Shape;8669;p70">
              <a:extLst>
                <a:ext uri="{FF2B5EF4-FFF2-40B4-BE49-F238E27FC236}">
                  <a16:creationId xmlns:a16="http://schemas.microsoft.com/office/drawing/2014/main" id="{06AEF2BC-DC7A-4EF2-8B0E-7092DCEBA19C}"/>
                </a:ext>
              </a:extLst>
            </p:cNvPr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8" name="Google Shape;8670;p70">
              <a:extLst>
                <a:ext uri="{FF2B5EF4-FFF2-40B4-BE49-F238E27FC236}">
                  <a16:creationId xmlns:a16="http://schemas.microsoft.com/office/drawing/2014/main" id="{E0DDAAA8-4208-4C92-B572-49C6CA71CC90}"/>
                </a:ext>
              </a:extLst>
            </p:cNvPr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40" name="Google Shape;842;p39">
            <a:extLst>
              <a:ext uri="{FF2B5EF4-FFF2-40B4-BE49-F238E27FC236}">
                <a16:creationId xmlns:a16="http://schemas.microsoft.com/office/drawing/2014/main" id="{61D72289-2D33-4285-8308-D8FDA39F0635}"/>
              </a:ext>
            </a:extLst>
          </p:cNvPr>
          <p:cNvSpPr txBox="1"/>
          <p:nvPr/>
        </p:nvSpPr>
        <p:spPr>
          <a:xfrm>
            <a:off x="3972024" y="2885653"/>
            <a:ext cx="1953872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6657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Oswald Regular"/>
              </a:rPr>
              <a:t>JS</a:t>
            </a:r>
            <a:endParaRPr sz="30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41" name="Google Shape;849;p39">
            <a:extLst>
              <a:ext uri="{FF2B5EF4-FFF2-40B4-BE49-F238E27FC236}">
                <a16:creationId xmlns:a16="http://schemas.microsoft.com/office/drawing/2014/main" id="{F4DE8F7A-BB0D-475D-A9C6-65C26FA69F62}"/>
              </a:ext>
            </a:extLst>
          </p:cNvPr>
          <p:cNvSpPr/>
          <p:nvPr/>
        </p:nvSpPr>
        <p:spPr>
          <a:xfrm>
            <a:off x="4738510" y="2321209"/>
            <a:ext cx="420900" cy="4209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" name="Google Shape;8667;p70">
            <a:extLst>
              <a:ext uri="{FF2B5EF4-FFF2-40B4-BE49-F238E27FC236}">
                <a16:creationId xmlns:a16="http://schemas.microsoft.com/office/drawing/2014/main" id="{BF146382-710F-482F-97C5-BB657472858B}"/>
              </a:ext>
            </a:extLst>
          </p:cNvPr>
          <p:cNvGrpSpPr/>
          <p:nvPr/>
        </p:nvGrpSpPr>
        <p:grpSpPr>
          <a:xfrm>
            <a:off x="4784504" y="2367311"/>
            <a:ext cx="328723" cy="328695"/>
            <a:chOff x="-5276050" y="2037975"/>
            <a:chExt cx="292250" cy="292225"/>
          </a:xfrm>
        </p:grpSpPr>
        <p:sp>
          <p:nvSpPr>
            <p:cNvPr id="43" name="Google Shape;8668;p70">
              <a:extLst>
                <a:ext uri="{FF2B5EF4-FFF2-40B4-BE49-F238E27FC236}">
                  <a16:creationId xmlns:a16="http://schemas.microsoft.com/office/drawing/2014/main" id="{38754514-B6C8-4C1A-9B6D-0A9869CA914D}"/>
                </a:ext>
              </a:extLst>
            </p:cNvPr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" name="Google Shape;8669;p70">
              <a:extLst>
                <a:ext uri="{FF2B5EF4-FFF2-40B4-BE49-F238E27FC236}">
                  <a16:creationId xmlns:a16="http://schemas.microsoft.com/office/drawing/2014/main" id="{18D787F6-7460-4D20-9A80-F866283C2071}"/>
                </a:ext>
              </a:extLst>
            </p:cNvPr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" name="Google Shape;8670;p70">
              <a:extLst>
                <a:ext uri="{FF2B5EF4-FFF2-40B4-BE49-F238E27FC236}">
                  <a16:creationId xmlns:a16="http://schemas.microsoft.com/office/drawing/2014/main" id="{514E452B-57C3-4ADA-AD51-895AD6FAF7DE}"/>
                </a:ext>
              </a:extLst>
            </p:cNvPr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cxnSp>
        <p:nvCxnSpPr>
          <p:cNvPr id="46" name="Google Shape;855;p39">
            <a:extLst>
              <a:ext uri="{FF2B5EF4-FFF2-40B4-BE49-F238E27FC236}">
                <a16:creationId xmlns:a16="http://schemas.microsoft.com/office/drawing/2014/main" id="{29D79295-5A30-4FE6-BB34-453E05F51F9E}"/>
              </a:ext>
            </a:extLst>
          </p:cNvPr>
          <p:cNvCxnSpPr>
            <a:cxnSpLocks/>
            <a:stCxn id="850" idx="6"/>
            <a:endCxn id="41" idx="2"/>
          </p:cNvCxnSpPr>
          <p:nvPr/>
        </p:nvCxnSpPr>
        <p:spPr>
          <a:xfrm flipV="1">
            <a:off x="1917974" y="2531659"/>
            <a:ext cx="2820536" cy="345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244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 l="7570" r="7561"/>
          <a:stretch/>
        </p:blipFill>
        <p:spPr>
          <a:xfrm>
            <a:off x="4762750" y="1895374"/>
            <a:ext cx="1837287" cy="324812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/>
          <p:nvPr/>
        </p:nvSpPr>
        <p:spPr>
          <a:xfrm>
            <a:off x="4762938" y="1894788"/>
            <a:ext cx="1836900" cy="3249300"/>
          </a:xfrm>
          <a:prstGeom prst="rect">
            <a:avLst/>
          </a:prstGeom>
          <a:solidFill>
            <a:srgbClr val="FFFFFF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 rotWithShape="1">
          <a:blip r:embed="rId4">
            <a:alphaModFix/>
          </a:blip>
          <a:srcRect l="7591" r="7591"/>
          <a:stretch/>
        </p:blipFill>
        <p:spPr>
          <a:xfrm>
            <a:off x="2543300" y="-1"/>
            <a:ext cx="1836840" cy="324930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/>
          <p:nvPr/>
        </p:nvSpPr>
        <p:spPr>
          <a:xfrm>
            <a:off x="2543225" y="0"/>
            <a:ext cx="1836900" cy="3249300"/>
          </a:xfrm>
          <a:prstGeom prst="rect">
            <a:avLst/>
          </a:prstGeom>
          <a:solidFill>
            <a:srgbClr val="FFFFFF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 flipH="1">
            <a:off x="1514500" y="2650550"/>
            <a:ext cx="20265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5916050" y="718575"/>
            <a:ext cx="20265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4"/>
          </p:nvPr>
        </p:nvSpPr>
        <p:spPr>
          <a:xfrm flipH="1">
            <a:off x="1514301" y="3049200"/>
            <a:ext cx="1959649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 thư viện để xây dựng web trong python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5987377" y="907473"/>
            <a:ext cx="1885531" cy="132215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 ngôn ngữ lập trình trong framework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Google Shape;226;p30"/>
          <p:cNvSpPr txBox="1">
            <a:spLocks noGrp="1"/>
          </p:cNvSpPr>
          <p:nvPr>
            <p:ph type="ctrTitle" idx="3"/>
          </p:nvPr>
        </p:nvSpPr>
        <p:spPr>
          <a:xfrm flipH="1">
            <a:off x="1271088" y="1624850"/>
            <a:ext cx="13287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Google Shape;227;p30"/>
          <p:cNvSpPr txBox="1">
            <a:spLocks noGrp="1"/>
          </p:cNvSpPr>
          <p:nvPr>
            <p:ph type="ctrTitle" idx="2"/>
          </p:nvPr>
        </p:nvSpPr>
        <p:spPr>
          <a:xfrm>
            <a:off x="6735988" y="2907375"/>
            <a:ext cx="1328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8" name="Google Shape;228;p30"/>
          <p:cNvCxnSpPr/>
          <p:nvPr/>
        </p:nvCxnSpPr>
        <p:spPr>
          <a:xfrm rot="10800000">
            <a:off x="1935450" y="2266800"/>
            <a:ext cx="0" cy="609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0"/>
          <p:cNvCxnSpPr/>
          <p:nvPr/>
        </p:nvCxnSpPr>
        <p:spPr>
          <a:xfrm rot="10800000">
            <a:off x="7400350" y="2266800"/>
            <a:ext cx="0" cy="609900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99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4196725" y="1223876"/>
            <a:ext cx="3277685" cy="1293041"/>
          </a:xfrm>
          <a:prstGeom prst="rect">
            <a:avLst/>
          </a:prstGeom>
          <a:solidFill>
            <a:srgbClr val="FFFFFF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 flipH="1">
            <a:off x="2545500" y="3313193"/>
            <a:ext cx="20265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4"/>
          </p:nvPr>
        </p:nvSpPr>
        <p:spPr>
          <a:xfrm flipH="1">
            <a:off x="1669472" y="2943799"/>
            <a:ext cx="2780620" cy="18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Là nền tảng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(Platform)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Sử dụng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để tạo môi trường 	          Python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Google Shape;226;p30"/>
          <p:cNvSpPr txBox="1">
            <a:spLocks noGrp="1"/>
          </p:cNvSpPr>
          <p:nvPr>
            <p:ph type="ctrTitle" idx="3"/>
          </p:nvPr>
        </p:nvSpPr>
        <p:spPr>
          <a:xfrm flipH="1">
            <a:off x="1565680" y="910435"/>
            <a:ext cx="1836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8" name="Google Shape;228;p30"/>
          <p:cNvCxnSpPr>
            <a:cxnSpLocks/>
          </p:cNvCxnSpPr>
          <p:nvPr/>
        </p:nvCxnSpPr>
        <p:spPr>
          <a:xfrm flipV="1">
            <a:off x="2484130" y="1669472"/>
            <a:ext cx="0" cy="1212273"/>
          </a:xfrm>
          <a:prstGeom prst="straightConnector1">
            <a:avLst/>
          </a:prstGeom>
          <a:noFill/>
          <a:ln w="19050" cap="flat" cmpd="sng">
            <a:solidFill>
              <a:srgbClr val="59665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/>
          </a:blip>
          <a:srcRect l="7591" r="7591"/>
          <a:stretch/>
        </p:blipFill>
        <p:spPr>
          <a:xfrm>
            <a:off x="3771283" y="-164788"/>
            <a:ext cx="1836840" cy="3249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5452" b="5452"/>
          <a:stretch/>
        </p:blipFill>
        <p:spPr>
          <a:xfrm>
            <a:off x="1376425" y="1"/>
            <a:ext cx="7766728" cy="461207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2326003" y="312300"/>
            <a:ext cx="2365500" cy="4831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5296083" y="312300"/>
            <a:ext cx="2365500" cy="4831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ctrTitle"/>
          </p:nvPr>
        </p:nvSpPr>
        <p:spPr>
          <a:xfrm rot="-5400000">
            <a:off x="-1161436" y="1880012"/>
            <a:ext cx="3699300" cy="1376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LỤC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2"/>
          </p:nvPr>
        </p:nvSpPr>
        <p:spPr>
          <a:xfrm>
            <a:off x="2611016" y="1252805"/>
            <a:ext cx="2111400" cy="787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3"/>
          </p:nvPr>
        </p:nvSpPr>
        <p:spPr>
          <a:xfrm>
            <a:off x="1376425" y="804305"/>
            <a:ext cx="1341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ADCC8"/>
                </a:solidFill>
              </a:rPr>
              <a:t>1</a:t>
            </a:r>
            <a:endParaRPr dirty="0">
              <a:solidFill>
                <a:srgbClr val="FADCC8"/>
              </a:solidFill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ctrTitle" idx="4"/>
          </p:nvPr>
        </p:nvSpPr>
        <p:spPr>
          <a:xfrm>
            <a:off x="2670650" y="3246344"/>
            <a:ext cx="2111400" cy="973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bg1"/>
                </a:solidFill>
                <a:latin typeface="+mj-lt"/>
              </a:rPr>
              <a:t>SƠ </a:t>
            </a:r>
            <a:r>
              <a:rPr lang="vi-VN" sz="2400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+mj-lt"/>
              </a:rPr>
              <a:t>ERD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endParaRPr lang="vi-V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6"/>
          </p:nvPr>
        </p:nvSpPr>
        <p:spPr>
          <a:xfrm>
            <a:off x="1436059" y="2828394"/>
            <a:ext cx="1341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ADCC8"/>
                </a:solidFill>
              </a:rPr>
              <a:t>3</a:t>
            </a:r>
            <a:endParaRPr dirty="0">
              <a:solidFill>
                <a:srgbClr val="FADCC8"/>
              </a:solidFill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 idx="13"/>
          </p:nvPr>
        </p:nvSpPr>
        <p:spPr>
          <a:xfrm>
            <a:off x="5596541" y="1252805"/>
            <a:ext cx="2111400" cy="787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bg1"/>
                </a:solidFill>
                <a:latin typeface="+mj-lt"/>
              </a:rPr>
              <a:t>SƠ </a:t>
            </a:r>
            <a:r>
              <a:rPr lang="vi-VN" sz="2400" dirty="0" err="1">
                <a:solidFill>
                  <a:schemeClr val="bg1"/>
                </a:solidFill>
                <a:latin typeface="+mj-lt"/>
              </a:rPr>
              <a:t>ĐỒ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 USER </a:t>
            </a:r>
            <a:r>
              <a:rPr lang="vi-VN" sz="2400" dirty="0" err="1">
                <a:solidFill>
                  <a:schemeClr val="bg1"/>
                </a:solidFill>
                <a:latin typeface="+mj-lt"/>
              </a:rPr>
              <a:t>CASE</a:t>
            </a:r>
            <a:endParaRPr lang="vi-VN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ctrTitle" idx="15"/>
          </p:nvPr>
        </p:nvSpPr>
        <p:spPr>
          <a:xfrm>
            <a:off x="5656175" y="3276894"/>
            <a:ext cx="2111400" cy="94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 idx="19"/>
          </p:nvPr>
        </p:nvSpPr>
        <p:spPr>
          <a:xfrm>
            <a:off x="4364400" y="804305"/>
            <a:ext cx="1341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ADCC8"/>
                </a:solidFill>
              </a:rPr>
              <a:t>2</a:t>
            </a:r>
            <a:endParaRPr dirty="0">
              <a:solidFill>
                <a:srgbClr val="FADCC8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 idx="20"/>
          </p:nvPr>
        </p:nvSpPr>
        <p:spPr>
          <a:xfrm>
            <a:off x="4424034" y="2828394"/>
            <a:ext cx="1341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ADCC8"/>
                </a:solidFill>
              </a:rPr>
              <a:t>4</a:t>
            </a:r>
            <a:endParaRPr dirty="0">
              <a:solidFill>
                <a:srgbClr val="FADCC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3"/>
          <p:cNvSpPr/>
          <p:nvPr/>
        </p:nvSpPr>
        <p:spPr>
          <a:xfrm>
            <a:off x="2310325" y="1492600"/>
            <a:ext cx="4523700" cy="36507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53"/>
          <p:cNvSpPr txBox="1">
            <a:spLocks noGrp="1"/>
          </p:cNvSpPr>
          <p:nvPr>
            <p:ph type="subTitle" idx="1"/>
          </p:nvPr>
        </p:nvSpPr>
        <p:spPr>
          <a:xfrm flipH="1">
            <a:off x="3017850" y="2947752"/>
            <a:ext cx="3108300" cy="17680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anyone have any questions?</a:t>
            </a:r>
            <a:endParaRPr sz="12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</a:t>
            </a:r>
            <a:r>
              <a:rPr lang="en-US" sz="12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Kim </a:t>
            </a:r>
            <a:r>
              <a:rPr lang="en-US" sz="1200" dirty="0" err="1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endParaRPr lang="en-US" sz="12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endParaRPr sz="1200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1" name="Google Shape;1131;p53"/>
          <p:cNvSpPr txBox="1">
            <a:spLocks noGrp="1"/>
          </p:cNvSpPr>
          <p:nvPr>
            <p:ph type="ctrTitle"/>
          </p:nvPr>
        </p:nvSpPr>
        <p:spPr>
          <a:xfrm flipH="1">
            <a:off x="713850" y="1926157"/>
            <a:ext cx="7716300" cy="102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6F2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b="1" dirty="0">
              <a:solidFill>
                <a:srgbClr val="F6F2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6221700" y="1352150"/>
            <a:ext cx="2922300" cy="37914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067765" y="99925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b="1" dirty="0">
                <a:solidFill>
                  <a:srgbClr val="59665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sz="8000" b="1" dirty="0">
              <a:solidFill>
                <a:srgbClr val="5966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D5D6B70F-E810-4C20-8FD0-FF4CC1CA8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637" y="1843547"/>
            <a:ext cx="4480560" cy="2985880"/>
          </a:xfrm>
          <a:prstGeom prst="rect">
            <a:avLst/>
          </a:prstGeom>
        </p:spPr>
      </p:pic>
      <p:sp>
        <p:nvSpPr>
          <p:cNvPr id="178" name="Google Shape;178;p27"/>
          <p:cNvSpPr txBox="1">
            <a:spLocks noGrp="1"/>
          </p:cNvSpPr>
          <p:nvPr>
            <p:ph type="ctrTitle" idx="2"/>
          </p:nvPr>
        </p:nvSpPr>
        <p:spPr>
          <a:xfrm>
            <a:off x="785812" y="572815"/>
            <a:ext cx="3883170" cy="26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  <a:endParaRPr sz="6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l="33897" r="33901"/>
          <a:stretch/>
        </p:blipFill>
        <p:spPr>
          <a:xfrm>
            <a:off x="1412150" y="0"/>
            <a:ext cx="2335002" cy="483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l="7833" r="7842"/>
          <a:stretch/>
        </p:blipFill>
        <p:spPr>
          <a:xfrm>
            <a:off x="5062076" y="2295826"/>
            <a:ext cx="3741358" cy="249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/>
          <p:nvPr/>
        </p:nvSpPr>
        <p:spPr>
          <a:xfrm flipH="1">
            <a:off x="1948050" y="1664325"/>
            <a:ext cx="5247900" cy="18078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F2E9"/>
              </a:solidFill>
            </a:endParaRPr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1"/>
          </p:nvPr>
        </p:nvSpPr>
        <p:spPr>
          <a:xfrm flipH="1">
            <a:off x="2128049" y="2256000"/>
            <a:ext cx="4985166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đặt phòng khách sạn</a:t>
            </a:r>
            <a:endParaRPr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HOTEL</a:t>
            </a:r>
          </a:p>
        </p:txBody>
      </p:sp>
      <p:sp>
        <p:nvSpPr>
          <p:cNvPr id="239" name="Google Shape;239;p31"/>
          <p:cNvSpPr txBox="1">
            <a:spLocks noGrp="1"/>
          </p:cNvSpPr>
          <p:nvPr>
            <p:ph type="ctrTitle" idx="2"/>
          </p:nvPr>
        </p:nvSpPr>
        <p:spPr>
          <a:xfrm>
            <a:off x="2788350" y="2875200"/>
            <a:ext cx="35673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6F2E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l="6449" t="31968" r="8689"/>
          <a:stretch/>
        </p:blipFill>
        <p:spPr>
          <a:xfrm>
            <a:off x="6372725" y="-7125"/>
            <a:ext cx="2770424" cy="3332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>
            <a:spLocks noGrp="1"/>
          </p:cNvSpPr>
          <p:nvPr>
            <p:ph type="ctrTitle" idx="2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STORY</a:t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2588825" y="3602350"/>
            <a:ext cx="3783900" cy="154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3285299" y="133416"/>
            <a:ext cx="2701164" cy="28455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endParaRPr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Google Shape;188;p28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8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0" name="Google Shape;190;p28"/>
          <p:cNvPicPr preferRelativeResize="0"/>
          <p:nvPr/>
        </p:nvPicPr>
        <p:blipFill rotWithShape="1">
          <a:blip r:embed="rId4">
            <a:alphaModFix/>
          </a:blip>
          <a:srcRect b="19458"/>
          <a:stretch/>
        </p:blipFill>
        <p:spPr>
          <a:xfrm>
            <a:off x="2588825" y="3108275"/>
            <a:ext cx="3783900" cy="20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5">
            <a:alphaModFix/>
          </a:blip>
          <a:srcRect l="57475" r="8921"/>
          <a:stretch/>
        </p:blipFill>
        <p:spPr>
          <a:xfrm>
            <a:off x="0" y="-3525"/>
            <a:ext cx="2592604" cy="514224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2361275" y="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193" name="Google Shape;193;p28"/>
          <p:cNvSpPr txBox="1">
            <a:spLocks noGrp="1"/>
          </p:cNvSpPr>
          <p:nvPr>
            <p:ph type="ctrTitle"/>
          </p:nvPr>
        </p:nvSpPr>
        <p:spPr>
          <a:xfrm>
            <a:off x="6568475" y="3602350"/>
            <a:ext cx="2218338" cy="1103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phòng khách sạn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l="6449" t="31968" r="8689"/>
          <a:stretch/>
        </p:blipFill>
        <p:spPr>
          <a:xfrm>
            <a:off x="6372725" y="-7125"/>
            <a:ext cx="2770424" cy="3332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>
            <a:spLocks noGrp="1"/>
          </p:cNvSpPr>
          <p:nvPr>
            <p:ph type="ctrTitle" idx="2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STORY</a:t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2588825" y="3602350"/>
            <a:ext cx="3783900" cy="154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2978944" y="133416"/>
            <a:ext cx="3007519" cy="28455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endParaRPr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Google Shape;188;p28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8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0" name="Google Shape;190;p28"/>
          <p:cNvPicPr preferRelativeResize="0"/>
          <p:nvPr/>
        </p:nvPicPr>
        <p:blipFill rotWithShape="1">
          <a:blip r:embed="rId4">
            <a:alphaModFix/>
          </a:blip>
          <a:srcRect b="19458"/>
          <a:stretch/>
        </p:blipFill>
        <p:spPr>
          <a:xfrm>
            <a:off x="2588825" y="3108275"/>
            <a:ext cx="3783900" cy="20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5">
            <a:alphaModFix/>
          </a:blip>
          <a:srcRect l="57475" r="8921"/>
          <a:stretch/>
        </p:blipFill>
        <p:spPr>
          <a:xfrm>
            <a:off x="0" y="-3525"/>
            <a:ext cx="2592604" cy="514224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2361275" y="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193" name="Google Shape;193;p28"/>
          <p:cNvSpPr txBox="1">
            <a:spLocks noGrp="1"/>
          </p:cNvSpPr>
          <p:nvPr>
            <p:ph type="ctrTitle"/>
          </p:nvPr>
        </p:nvSpPr>
        <p:spPr>
          <a:xfrm>
            <a:off x="6568475" y="3602350"/>
            <a:ext cx="2218338" cy="1103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phòng khách sạn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62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0"/>
          <p:cNvSpPr/>
          <p:nvPr/>
        </p:nvSpPr>
        <p:spPr>
          <a:xfrm rot="10800000">
            <a:off x="-1095055" y="1726981"/>
            <a:ext cx="3374100" cy="1533300"/>
          </a:xfrm>
          <a:prstGeom prst="rect">
            <a:avLst/>
          </a:prstGeom>
          <a:solidFill>
            <a:srgbClr val="C85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0"/>
          <p:cNvSpPr txBox="1">
            <a:spLocks noGrp="1"/>
          </p:cNvSpPr>
          <p:nvPr>
            <p:ph type="ctrTitle" idx="2"/>
          </p:nvPr>
        </p:nvSpPr>
        <p:spPr>
          <a:xfrm>
            <a:off x="1597791" y="1863047"/>
            <a:ext cx="5948418" cy="10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 O2O</a:t>
            </a:r>
            <a:endParaRPr sz="5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887;p40">
            <a:extLst>
              <a:ext uri="{FF2B5EF4-FFF2-40B4-BE49-F238E27FC236}">
                <a16:creationId xmlns:a16="http://schemas.microsoft.com/office/drawing/2014/main" id="{69F18D00-F57F-47D1-9AF5-D7ACA8F5F40E}"/>
              </a:ext>
            </a:extLst>
          </p:cNvPr>
          <p:cNvSpPr/>
          <p:nvPr/>
        </p:nvSpPr>
        <p:spPr>
          <a:xfrm rot="10800000">
            <a:off x="6757800" y="1637447"/>
            <a:ext cx="3374100" cy="1533300"/>
          </a:xfrm>
          <a:prstGeom prst="rect">
            <a:avLst/>
          </a:prstGeom>
          <a:solidFill>
            <a:srgbClr val="C85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784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9"/>
          <p:cNvSpPr txBox="1">
            <a:spLocks noGrp="1"/>
          </p:cNvSpPr>
          <p:nvPr>
            <p:ph type="ctrTitle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đặt phòng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4" name="Google Shape;844;p39"/>
          <p:cNvSpPr txBox="1"/>
          <p:nvPr/>
        </p:nvSpPr>
        <p:spPr>
          <a:xfrm>
            <a:off x="2204070" y="791690"/>
            <a:ext cx="14079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6657"/>
                </a:solidFill>
                <a:latin typeface="Times New Roman" panose="02020603050405020304" pitchFamily="18" charset="0"/>
                <a:ea typeface="Oswald Regular"/>
                <a:cs typeface="Times New Roman" panose="02020603050405020304" pitchFamily="18" charset="0"/>
                <a:sym typeface="Oswald Regular"/>
              </a:rPr>
              <a:t>Agoda</a:t>
            </a:r>
            <a:endParaRPr sz="28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45" name="Google Shape;845;p39"/>
          <p:cNvSpPr txBox="1"/>
          <p:nvPr/>
        </p:nvSpPr>
        <p:spPr>
          <a:xfrm>
            <a:off x="2182995" y="1611448"/>
            <a:ext cx="14523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6657"/>
                </a:solidFill>
                <a:latin typeface="Times New Roman" panose="02020603050405020304" pitchFamily="18" charset="0"/>
                <a:ea typeface="Oswald Regular"/>
                <a:cs typeface="Times New Roman" panose="02020603050405020304" pitchFamily="18" charset="0"/>
                <a:sym typeface="Oswald Regular"/>
              </a:rPr>
              <a:t>Traveloka</a:t>
            </a:r>
            <a:endParaRPr sz="28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46" name="Google Shape;846;p39"/>
          <p:cNvSpPr txBox="1"/>
          <p:nvPr/>
        </p:nvSpPr>
        <p:spPr>
          <a:xfrm>
            <a:off x="2174121" y="2449059"/>
            <a:ext cx="1452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6657"/>
                </a:solidFill>
                <a:latin typeface="Times New Roman" panose="02020603050405020304" pitchFamily="18" charset="0"/>
                <a:ea typeface="Oswald Regular"/>
                <a:cs typeface="Times New Roman" panose="02020603050405020304" pitchFamily="18" charset="0"/>
                <a:sym typeface="Oswald Regular"/>
              </a:rPr>
              <a:t>Booking</a:t>
            </a:r>
            <a:endParaRPr sz="28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51" name="Google Shape;851;p39"/>
          <p:cNvSpPr/>
          <p:nvPr/>
        </p:nvSpPr>
        <p:spPr>
          <a:xfrm>
            <a:off x="1762095" y="973896"/>
            <a:ext cx="244800" cy="2448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1762095" y="1785540"/>
            <a:ext cx="244800" cy="2448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9"/>
          <p:cNvSpPr/>
          <p:nvPr/>
        </p:nvSpPr>
        <p:spPr>
          <a:xfrm>
            <a:off x="1762095" y="2625333"/>
            <a:ext cx="244800" cy="2448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9"/>
          <p:cNvSpPr txBox="1"/>
          <p:nvPr/>
        </p:nvSpPr>
        <p:spPr>
          <a:xfrm>
            <a:off x="1808278" y="1008951"/>
            <a:ext cx="155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6F2E9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1</a:t>
            </a:r>
            <a:endParaRPr sz="900" dirty="0">
              <a:solidFill>
                <a:srgbClr val="F6F2E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8" name="Google Shape;878;p39"/>
          <p:cNvSpPr txBox="1"/>
          <p:nvPr/>
        </p:nvSpPr>
        <p:spPr>
          <a:xfrm>
            <a:off x="1808278" y="1817142"/>
            <a:ext cx="155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6F2E9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2</a:t>
            </a:r>
            <a:endParaRPr sz="900">
              <a:solidFill>
                <a:srgbClr val="F6F2E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9" name="Google Shape;879;p39"/>
          <p:cNvSpPr txBox="1"/>
          <p:nvPr/>
        </p:nvSpPr>
        <p:spPr>
          <a:xfrm>
            <a:off x="1807728" y="2664151"/>
            <a:ext cx="155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6F2E9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3</a:t>
            </a:r>
            <a:endParaRPr sz="900">
              <a:solidFill>
                <a:srgbClr val="F6F2E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" name="Google Shape;846;p39">
            <a:extLst>
              <a:ext uri="{FF2B5EF4-FFF2-40B4-BE49-F238E27FC236}">
                <a16:creationId xmlns:a16="http://schemas.microsoft.com/office/drawing/2014/main" id="{4D8C65B6-72A8-4AC2-AF99-4A471CE44B67}"/>
              </a:ext>
            </a:extLst>
          </p:cNvPr>
          <p:cNvSpPr txBox="1"/>
          <p:nvPr/>
        </p:nvSpPr>
        <p:spPr>
          <a:xfrm>
            <a:off x="2174120" y="3185076"/>
            <a:ext cx="1864479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596657"/>
                </a:solidFill>
                <a:latin typeface="Times New Roman" panose="02020603050405020304" pitchFamily="18" charset="0"/>
                <a:ea typeface="Oswald Regular"/>
                <a:cs typeface="Times New Roman" panose="02020603050405020304" pitchFamily="18" charset="0"/>
                <a:sym typeface="Oswald Regular"/>
              </a:rPr>
              <a:t>Dulichviet</a:t>
            </a:r>
            <a:endParaRPr sz="2800" dirty="0">
              <a:solidFill>
                <a:srgbClr val="596657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41" name="Google Shape;853;p39">
            <a:extLst>
              <a:ext uri="{FF2B5EF4-FFF2-40B4-BE49-F238E27FC236}">
                <a16:creationId xmlns:a16="http://schemas.microsoft.com/office/drawing/2014/main" id="{DD9C2A6F-1CC7-45C2-8162-E73E112C18D2}"/>
              </a:ext>
            </a:extLst>
          </p:cNvPr>
          <p:cNvSpPr/>
          <p:nvPr/>
        </p:nvSpPr>
        <p:spPr>
          <a:xfrm>
            <a:off x="1762095" y="3361350"/>
            <a:ext cx="244800" cy="244800"/>
          </a:xfrm>
          <a:prstGeom prst="ellipse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79;p39">
            <a:extLst>
              <a:ext uri="{FF2B5EF4-FFF2-40B4-BE49-F238E27FC236}">
                <a16:creationId xmlns:a16="http://schemas.microsoft.com/office/drawing/2014/main" id="{6A3F8605-904C-47E3-B358-71843660631C}"/>
              </a:ext>
            </a:extLst>
          </p:cNvPr>
          <p:cNvSpPr txBox="1"/>
          <p:nvPr/>
        </p:nvSpPr>
        <p:spPr>
          <a:xfrm>
            <a:off x="1807728" y="3400168"/>
            <a:ext cx="1554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6F2E9"/>
                </a:solidFill>
                <a:latin typeface="Oswald Regular"/>
                <a:ea typeface="Courier New"/>
                <a:cs typeface="Courier New"/>
                <a:sym typeface="Oswald Regular"/>
              </a:rPr>
              <a:t>4</a:t>
            </a:r>
            <a:endParaRPr sz="900" dirty="0">
              <a:solidFill>
                <a:srgbClr val="F6F2E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463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l="6449" t="31968" r="8689"/>
          <a:stretch/>
        </p:blipFill>
        <p:spPr>
          <a:xfrm>
            <a:off x="6372725" y="-7125"/>
            <a:ext cx="2770424" cy="3332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>
            <a:spLocks noGrp="1"/>
          </p:cNvSpPr>
          <p:nvPr>
            <p:ph type="ctrTitle" idx="2"/>
          </p:nvPr>
        </p:nvSpPr>
        <p:spPr>
          <a:xfrm rot="-5400000">
            <a:off x="-1123975" y="2404575"/>
            <a:ext cx="3699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STORY</a:t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2588825" y="3602350"/>
            <a:ext cx="3783900" cy="154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2978945" y="133416"/>
            <a:ext cx="2659856" cy="28455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Google Shape;188;p28"/>
          <p:cNvCxnSpPr/>
          <p:nvPr/>
        </p:nvCxnSpPr>
        <p:spPr>
          <a:xfrm>
            <a:off x="725650" y="-7125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8"/>
          <p:cNvCxnSpPr/>
          <p:nvPr/>
        </p:nvCxnSpPr>
        <p:spPr>
          <a:xfrm>
            <a:off x="725650" y="4161600"/>
            <a:ext cx="0" cy="98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0" name="Google Shape;190;p28"/>
          <p:cNvPicPr preferRelativeResize="0"/>
          <p:nvPr/>
        </p:nvPicPr>
        <p:blipFill rotWithShape="1">
          <a:blip r:embed="rId4">
            <a:alphaModFix/>
          </a:blip>
          <a:srcRect b="19458"/>
          <a:stretch/>
        </p:blipFill>
        <p:spPr>
          <a:xfrm>
            <a:off x="2588825" y="3108275"/>
            <a:ext cx="3783900" cy="20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5">
            <a:alphaModFix/>
          </a:blip>
          <a:srcRect l="57475" r="8921"/>
          <a:stretch/>
        </p:blipFill>
        <p:spPr>
          <a:xfrm>
            <a:off x="0" y="-3525"/>
            <a:ext cx="2592604" cy="514224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2361275" y="0"/>
            <a:ext cx="455700" cy="2218200"/>
          </a:xfrm>
          <a:prstGeom prst="rect">
            <a:avLst/>
          </a:prstGeom>
          <a:solidFill>
            <a:srgbClr val="C165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193" name="Google Shape;193;p28"/>
          <p:cNvSpPr txBox="1">
            <a:spLocks noGrp="1"/>
          </p:cNvSpPr>
          <p:nvPr>
            <p:ph type="ctrTitle"/>
          </p:nvPr>
        </p:nvSpPr>
        <p:spPr>
          <a:xfrm>
            <a:off x="6568475" y="3602350"/>
            <a:ext cx="2218338" cy="1103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phòng khách sạn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605162"/>
      </p:ext>
    </p:extLst>
  </p:cSld>
  <p:clrMapOvr>
    <a:masterClrMapping/>
  </p:clrMapOvr>
</p:sld>
</file>

<file path=ppt/theme/theme1.xml><?xml version="1.0" encoding="utf-8"?>
<a:theme xmlns:a="http://schemas.openxmlformats.org/drawingml/2006/main" name="Hotel Boutique Social Media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220</Words>
  <Application>Microsoft Office PowerPoint</Application>
  <PresentationFormat>Trình chiếu Trên màn hình (16:9)</PresentationFormat>
  <Paragraphs>83</Paragraphs>
  <Slides>20</Slides>
  <Notes>20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20</vt:i4>
      </vt:variant>
    </vt:vector>
  </HeadingPairs>
  <TitlesOfParts>
    <vt:vector size="29" baseType="lpstr">
      <vt:lpstr>Oswald Regular</vt:lpstr>
      <vt:lpstr>Arial</vt:lpstr>
      <vt:lpstr>Fira Sans Extra Condensed Medium</vt:lpstr>
      <vt:lpstr>Roboto Slab Regular</vt:lpstr>
      <vt:lpstr>Source Code Pro</vt:lpstr>
      <vt:lpstr>Josefin Sans</vt:lpstr>
      <vt:lpstr>Times New Roman</vt:lpstr>
      <vt:lpstr>Courier New</vt:lpstr>
      <vt:lpstr>Hotel Boutique Social Media by SlidesGo</vt:lpstr>
      <vt:lpstr>Website đặt phòng khách sạn</vt:lpstr>
      <vt:lpstr>MỤC LỤC</vt:lpstr>
      <vt:lpstr>01</vt:lpstr>
      <vt:lpstr>BOOKING HOTEL</vt:lpstr>
      <vt:lpstr>OUR STORY</vt:lpstr>
      <vt:lpstr>OUR STORY</vt:lpstr>
      <vt:lpstr>Mô hình O2O</vt:lpstr>
      <vt:lpstr>Web đặt phòng</vt:lpstr>
      <vt:lpstr>OUR STORY</vt:lpstr>
      <vt:lpstr>Thông tin</vt:lpstr>
      <vt:lpstr>Sơ đồ  User case</vt:lpstr>
      <vt:lpstr>Sơ đồ User case</vt:lpstr>
      <vt:lpstr>03</vt:lpstr>
      <vt:lpstr>Sơ đồ ERD</vt:lpstr>
      <vt:lpstr>Nền tảng lập trình dự kiến</vt:lpstr>
      <vt:lpstr>Framework</vt:lpstr>
      <vt:lpstr>Framework</vt:lpstr>
      <vt:lpstr>Bản trình bày PowerPoint</vt:lpstr>
      <vt:lpstr>Bản trình bày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đặt phòng khách sạn</dc:title>
  <cp:lastModifiedBy>phuong pham</cp:lastModifiedBy>
  <cp:revision>53</cp:revision>
  <dcterms:modified xsi:type="dcterms:W3CDTF">2021-02-23T09:16:10Z</dcterms:modified>
</cp:coreProperties>
</file>